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sldIdLst>
    <p:sldId id="256" r:id="rId2"/>
    <p:sldId id="264" r:id="rId3"/>
    <p:sldId id="265" r:id="rId4"/>
    <p:sldId id="257" r:id="rId5"/>
    <p:sldId id="266" r:id="rId6"/>
    <p:sldId id="258" r:id="rId7"/>
    <p:sldId id="267" r:id="rId8"/>
    <p:sldId id="269" r:id="rId9"/>
    <p:sldId id="268" r:id="rId10"/>
    <p:sldId id="270" r:id="rId11"/>
    <p:sldId id="259" r:id="rId12"/>
    <p:sldId id="271" r:id="rId13"/>
    <p:sldId id="260" r:id="rId14"/>
    <p:sldId id="272" r:id="rId15"/>
    <p:sldId id="262" r:id="rId16"/>
    <p:sldId id="273" r:id="rId17"/>
    <p:sldId id="261" r:id="rId18"/>
    <p:sldId id="274" r:id="rId19"/>
    <p:sldId id="263" r:id="rId20"/>
    <p:sldId id="275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4" d="100"/>
          <a:sy n="74" d="100"/>
        </p:scale>
        <p:origin x="-104" y="-9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interSettings" Target="printerSettings/printerSettings1.bin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19140000">
            <a:off x="817112" y="1730403"/>
            <a:ext cx="5648623" cy="1204306"/>
          </a:xfrm>
        </p:spPr>
        <p:txBody>
          <a:bodyPr bIns="9144"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19140000">
            <a:off x="1212277" y="2470925"/>
            <a:ext cx="6511131" cy="329259"/>
          </a:xfrm>
        </p:spPr>
        <p:txBody>
          <a:bodyPr tIns="9144">
            <a:normAutofit/>
          </a:bodyPr>
          <a:lstStyle>
            <a:lvl1pPr marL="0" indent="0" algn="l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065BE-0657-4A47-90AD-C21C55E16B19}" type="datetime4">
              <a:rPr lang="en-US" smtClean="0"/>
              <a:pPr/>
              <a:t>February 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C3AA4-67BE-44F7-809A-3582401494AF}" type="datetime4">
              <a:rPr lang="en-US" smtClean="0"/>
              <a:pPr/>
              <a:t>February 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46783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46783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72EEB-1769-4776-AD69-E7C1260563EB}" type="datetime4">
              <a:rPr lang="en-US" smtClean="0"/>
              <a:pPr/>
              <a:t>February 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BB8AF-C16A-4836-A92D-61834B5F0BA5}" type="datetime4">
              <a:rPr lang="en-US" smtClean="0"/>
              <a:pPr/>
              <a:t>February 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>
          <a:xfrm>
            <a:off x="-2380" y="-925"/>
            <a:ext cx="9146380" cy="6858925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2002901">
                <a:moveTo>
                  <a:pt x="0" y="2002901"/>
                </a:moveTo>
                <a:lnTo>
                  <a:pt x="2836585" y="0"/>
                </a:lnTo>
                <a:lnTo>
                  <a:pt x="3352800" y="270"/>
                </a:lnTo>
                <a:lnTo>
                  <a:pt x="3352800" y="2002901"/>
                </a:lnTo>
                <a:lnTo>
                  <a:pt x="0" y="200290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Triangle 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19399" y="1726737"/>
            <a:ext cx="5650992" cy="1207509"/>
          </a:xfrm>
        </p:spPr>
        <p:txBody>
          <a:bodyPr bIns="9144" anchor="b"/>
          <a:lstStyle>
            <a:lvl1pPr algn="l">
              <a:defRPr kumimoji="0" lang="en-US" sz="3200" b="0" i="0" u="none" strike="noStrike" kern="1200" cap="all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 rot="19140000">
            <a:off x="1216152" y="2468304"/>
            <a:ext cx="6510528" cy="329184"/>
          </a:xfrm>
        </p:spPr>
        <p:txBody>
          <a:bodyPr anchor="t">
            <a:normAutofit/>
          </a:bodyPr>
          <a:lstStyle>
            <a:lvl1pPr marL="0" indent="0">
              <a:buNone/>
              <a:defRPr kumimoji="0" lang="en-US" sz="1400" b="0" i="0" u="none" strike="noStrike" kern="1200" cap="all" spc="40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7D2193-4505-4A75-99BB-880C6989A757}" type="datetime4">
              <a:rPr lang="en-US" smtClean="0"/>
              <a:pPr/>
              <a:t>February 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016" y="1097280"/>
            <a:ext cx="3200400" cy="371246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3A18F4-33C3-445B-924C-31108C51719C}" type="datetime4">
              <a:rPr lang="en-US" smtClean="0"/>
              <a:pPr/>
              <a:t>February 1,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9150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0016" y="1097280"/>
            <a:ext cx="3200400" cy="548640"/>
          </a:xfrm>
        </p:spPr>
        <p:txBody>
          <a:bodyPr anchor="b">
            <a:normAutofit/>
          </a:bodyPr>
          <a:lstStyle>
            <a:lvl1pPr marL="0" indent="0">
              <a:buNone/>
              <a:defRPr lang="en-US" sz="1400" b="0" kern="1200" cap="all" spc="400" baseline="0" dirty="0" smtClean="0">
                <a:solidFill>
                  <a:schemeClr val="tx1"/>
                </a:solidFill>
                <a:latin typeface="+mn-lt"/>
                <a:ea typeface="+mj-ea"/>
                <a:cs typeface="Tunga" pitchFamily="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itchFamily="34" charset="0"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0016" y="1701848"/>
            <a:ext cx="3200400" cy="31089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F7543A-E259-478F-9E0D-57BA40E442B7}" type="datetime4">
              <a:rPr lang="en-US" smtClean="0"/>
              <a:pPr/>
              <a:t>February 1,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FB012D-77A1-44B0-BB26-329BA1EE55C9}" type="datetime4">
              <a:rPr lang="en-US" smtClean="0"/>
              <a:pPr/>
              <a:t>February 1,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B7499E-3031-413E-B01E-B94970708CAA}" type="datetime4">
              <a:rPr lang="en-US" smtClean="0"/>
              <a:pPr/>
              <a:t>February 1,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ight Triangle 16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Triangle 17"/>
          <p:cNvSpPr/>
          <p:nvPr/>
        </p:nvSpPr>
        <p:spPr>
          <a:xfrm rot="5400000">
            <a:off x="433389" y="-433387"/>
            <a:ext cx="6858000" cy="7724778"/>
          </a:xfrm>
          <a:prstGeom prst="rtTriangl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784930" y="1576103"/>
            <a:ext cx="5212080" cy="1089427"/>
          </a:xfrm>
        </p:spPr>
        <p:txBody>
          <a:bodyPr bIns="0" anchor="b"/>
          <a:lstStyle>
            <a:lvl1pPr algn="l">
              <a:defRPr kumimoji="0" lang="en-US" sz="2800" b="0" i="0" u="none" strike="noStrike" kern="1200" cap="all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9552" y="2618912"/>
            <a:ext cx="3807779" cy="332468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297954" y="2253385"/>
            <a:ext cx="5794760" cy="623314"/>
          </a:xfrm>
        </p:spPr>
        <p:txBody>
          <a:bodyPr>
            <a:normAutofit/>
          </a:bodyPr>
          <a:lstStyle>
            <a:lvl1pPr marL="0" indent="0">
              <a:buNone/>
              <a:defRPr lang="en-US" sz="1400" b="1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rial" pitchFamily="34" charset="0"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7EAB0C-2220-4D0E-A0DD-DB7FA0F742F4}" type="datetime4">
              <a:rPr lang="en-US" smtClean="0"/>
              <a:pPr/>
              <a:t>February 1,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ln>
            <a:solidFill>
              <a:schemeClr val="tx2"/>
            </a:solidFill>
          </a:ln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/>
          <p:cNvSpPr>
            <a:spLocks noGrp="1"/>
          </p:cNvSpPr>
          <p:nvPr>
            <p:ph type="pic" sz="quarter" idx="14"/>
          </p:nvPr>
        </p:nvSpPr>
        <p:spPr>
          <a:xfrm>
            <a:off x="2028825" y="0"/>
            <a:ext cx="7115175" cy="6858000"/>
          </a:xfrm>
          <a:custGeom>
            <a:avLst/>
            <a:gdLst>
              <a:gd name="connsiteX0" fmla="*/ 0 w 7104888"/>
              <a:gd name="connsiteY0" fmla="*/ 0 h 6858000"/>
              <a:gd name="connsiteX1" fmla="*/ 7104888 w 7104888"/>
              <a:gd name="connsiteY1" fmla="*/ 0 h 6858000"/>
              <a:gd name="connsiteX2" fmla="*/ 7104888 w 7104888"/>
              <a:gd name="connsiteY2" fmla="*/ 6858000 h 6858000"/>
              <a:gd name="connsiteX3" fmla="*/ 0 w 7104888"/>
              <a:gd name="connsiteY3" fmla="*/ 6858000 h 6858000"/>
              <a:gd name="connsiteX4" fmla="*/ 0 w 7104888"/>
              <a:gd name="connsiteY4" fmla="*/ 0 h 6858000"/>
              <a:gd name="connsiteX0" fmla="*/ 0 w 7104888"/>
              <a:gd name="connsiteY0" fmla="*/ 0 h 6858000"/>
              <a:gd name="connsiteX1" fmla="*/ 5695188 w 7104888"/>
              <a:gd name="connsiteY1" fmla="*/ 0 h 6858000"/>
              <a:gd name="connsiteX2" fmla="*/ 7104888 w 7104888"/>
              <a:gd name="connsiteY2" fmla="*/ 0 h 6858000"/>
              <a:gd name="connsiteX3" fmla="*/ 7104888 w 7104888"/>
              <a:gd name="connsiteY3" fmla="*/ 6858000 h 6858000"/>
              <a:gd name="connsiteX4" fmla="*/ 0 w 7104888"/>
              <a:gd name="connsiteY4" fmla="*/ 6858000 h 6858000"/>
              <a:gd name="connsiteX5" fmla="*/ 0 w 7104888"/>
              <a:gd name="connsiteY5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0287 w 7115175"/>
              <a:gd name="connsiteY4" fmla="*/ 6858000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10287 w 7115175"/>
              <a:gd name="connsiteY5" fmla="*/ 6858000 h 6858000"/>
              <a:gd name="connsiteX6" fmla="*/ 0 w 7115175"/>
              <a:gd name="connsiteY6" fmla="*/ 5048250 h 6858000"/>
              <a:gd name="connsiteX7" fmla="*/ 10287 w 7115175"/>
              <a:gd name="connsiteY7" fmla="*/ 0 h 6858000"/>
              <a:gd name="connsiteX0" fmla="*/ 10287 w 7115175"/>
              <a:gd name="connsiteY0" fmla="*/ 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  <a:gd name="connsiteX6" fmla="*/ 10287 w 7115175"/>
              <a:gd name="connsiteY6" fmla="*/ 0 h 6858000"/>
              <a:gd name="connsiteX0" fmla="*/ 0 w 7115175"/>
              <a:gd name="connsiteY0" fmla="*/ 5048250 h 6858000"/>
              <a:gd name="connsiteX1" fmla="*/ 5705475 w 7115175"/>
              <a:gd name="connsiteY1" fmla="*/ 0 h 6858000"/>
              <a:gd name="connsiteX2" fmla="*/ 7115175 w 7115175"/>
              <a:gd name="connsiteY2" fmla="*/ 0 h 6858000"/>
              <a:gd name="connsiteX3" fmla="*/ 7115175 w 7115175"/>
              <a:gd name="connsiteY3" fmla="*/ 6858000 h 6858000"/>
              <a:gd name="connsiteX4" fmla="*/ 1533526 w 7115175"/>
              <a:gd name="connsiteY4" fmla="*/ 6848475 h 6858000"/>
              <a:gd name="connsiteX5" fmla="*/ 0 w 7115175"/>
              <a:gd name="connsiteY5" fmla="*/ 50482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115175" h="6858000">
                <a:moveTo>
                  <a:pt x="0" y="5048250"/>
                </a:moveTo>
                <a:lnTo>
                  <a:pt x="5705475" y="0"/>
                </a:lnTo>
                <a:lnTo>
                  <a:pt x="7115175" y="0"/>
                </a:lnTo>
                <a:lnTo>
                  <a:pt x="7115175" y="6858000"/>
                </a:lnTo>
                <a:lnTo>
                  <a:pt x="1533526" y="6848475"/>
                </a:lnTo>
                <a:lnTo>
                  <a:pt x="0" y="50482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</p:spPr>
        <p:txBody>
          <a:bodyPr rIns="182880" anchor="ctr"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9" name="Right Triangle 8"/>
          <p:cNvSpPr/>
          <p:nvPr/>
        </p:nvSpPr>
        <p:spPr>
          <a:xfrm>
            <a:off x="0" y="2647950"/>
            <a:ext cx="3571875" cy="421005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9"/>
          <p:cNvSpPr/>
          <p:nvPr/>
        </p:nvSpPr>
        <p:spPr>
          <a:xfrm>
            <a:off x="0" y="5048250"/>
            <a:ext cx="3571875" cy="1809750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1809750 h 1809750"/>
              <a:gd name="connsiteX1" fmla="*/ 1895475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  <a:gd name="connsiteX0" fmla="*/ 0 w 3571875"/>
              <a:gd name="connsiteY0" fmla="*/ 1809750 h 1809750"/>
              <a:gd name="connsiteX1" fmla="*/ 2038350 w 3571875"/>
              <a:gd name="connsiteY1" fmla="*/ 0 h 1809750"/>
              <a:gd name="connsiteX2" fmla="*/ 3571875 w 3571875"/>
              <a:gd name="connsiteY2" fmla="*/ 1809750 h 1809750"/>
              <a:gd name="connsiteX3" fmla="*/ 0 w 3571875"/>
              <a:gd name="connsiteY3" fmla="*/ 1809750 h 180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71875" h="1809750">
                <a:moveTo>
                  <a:pt x="0" y="1809750"/>
                </a:moveTo>
                <a:lnTo>
                  <a:pt x="2038350" y="0"/>
                </a:lnTo>
                <a:lnTo>
                  <a:pt x="3571875" y="1809750"/>
                </a:lnTo>
                <a:lnTo>
                  <a:pt x="0" y="1809750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671197" y="1717501"/>
            <a:ext cx="5486400" cy="867444"/>
          </a:xfrm>
        </p:spPr>
        <p:txBody>
          <a:bodyPr anchor="b"/>
          <a:lstStyle>
            <a:lvl1pPr algn="l">
              <a:defRPr sz="2800" b="0">
                <a:latin typeface="+mj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 rot="19140000">
            <a:off x="1143479" y="2180529"/>
            <a:ext cx="6096545" cy="740664"/>
          </a:xfrm>
        </p:spPr>
        <p:txBody>
          <a:bodyPr/>
          <a:lstStyle>
            <a:lvl1pPr marL="0" indent="0">
              <a:buNone/>
              <a:defRPr sz="1400">
                <a:solidFill>
                  <a:schemeClr val="tx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16D63-31BF-4B94-B6C5-E20B2C63F515}" type="datetime4">
              <a:rPr lang="en-US" smtClean="0"/>
              <a:pPr/>
              <a:t>February 1,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54ED01-E2A0-4C1E-8E21-014B9904157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>
          <a:xfrm>
            <a:off x="-2382" y="5050633"/>
            <a:ext cx="3574257" cy="1807368"/>
          </a:xfrm>
          <a:custGeom>
            <a:avLst/>
            <a:gdLst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3571875 w 3571875"/>
              <a:gd name="connsiteY2" fmla="*/ 4210050 h 4210050"/>
              <a:gd name="connsiteX3" fmla="*/ 0 w 3571875"/>
              <a:gd name="connsiteY3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883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050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281238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28825 w 3571875"/>
              <a:gd name="connsiteY2" fmla="*/ 2393157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76450 w 3571875"/>
              <a:gd name="connsiteY2" fmla="*/ 2274094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245519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4210050 h 4210050"/>
              <a:gd name="connsiteX1" fmla="*/ 0 w 3571875"/>
              <a:gd name="connsiteY1" fmla="*/ 0 h 4210050"/>
              <a:gd name="connsiteX2" fmla="*/ 2038350 w 3571875"/>
              <a:gd name="connsiteY2" fmla="*/ 2405063 h 4210050"/>
              <a:gd name="connsiteX3" fmla="*/ 3571875 w 3571875"/>
              <a:gd name="connsiteY3" fmla="*/ 4210050 h 4210050"/>
              <a:gd name="connsiteX4" fmla="*/ 0 w 3571875"/>
              <a:gd name="connsiteY4" fmla="*/ 4210050 h 4210050"/>
              <a:gd name="connsiteX0" fmla="*/ 0 w 3571875"/>
              <a:gd name="connsiteY0" fmla="*/ 2433637 h 2433637"/>
              <a:gd name="connsiteX1" fmla="*/ 257175 w 3571875"/>
              <a:gd name="connsiteY1" fmla="*/ 0 h 2433637"/>
              <a:gd name="connsiteX2" fmla="*/ 2038350 w 3571875"/>
              <a:gd name="connsiteY2" fmla="*/ 628650 h 2433637"/>
              <a:gd name="connsiteX3" fmla="*/ 3571875 w 3571875"/>
              <a:gd name="connsiteY3" fmla="*/ 2433637 h 2433637"/>
              <a:gd name="connsiteX4" fmla="*/ 0 w 3571875"/>
              <a:gd name="connsiteY4" fmla="*/ 2433637 h 2433637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24051 w 3574257"/>
              <a:gd name="connsiteY2" fmla="*/ 30718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40682 w 3574257"/>
              <a:gd name="connsiteY2" fmla="*/ 450057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9749 h 1809749"/>
              <a:gd name="connsiteX1" fmla="*/ 0 w 3574257"/>
              <a:gd name="connsiteY1" fmla="*/ 2381 h 1809749"/>
              <a:gd name="connsiteX2" fmla="*/ 2038351 w 3574257"/>
              <a:gd name="connsiteY2" fmla="*/ 0 h 1809749"/>
              <a:gd name="connsiteX3" fmla="*/ 3574257 w 3574257"/>
              <a:gd name="connsiteY3" fmla="*/ 1809749 h 1809749"/>
              <a:gd name="connsiteX4" fmla="*/ 2382 w 3574257"/>
              <a:gd name="connsiteY4" fmla="*/ 1809749 h 1809749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657351 w 3574257"/>
              <a:gd name="connsiteY2" fmla="*/ 2309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0732 w 3574257"/>
              <a:gd name="connsiteY2" fmla="*/ 238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774032 w 3574257"/>
              <a:gd name="connsiteY2" fmla="*/ 161925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969294 w 3574257"/>
              <a:gd name="connsiteY2" fmla="*/ 21432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1819275 w 3574257"/>
              <a:gd name="connsiteY2" fmla="*/ 200026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  <a:gd name="connsiteX0" fmla="*/ 2382 w 3574257"/>
              <a:gd name="connsiteY0" fmla="*/ 1807368 h 1807368"/>
              <a:gd name="connsiteX1" fmla="*/ 0 w 3574257"/>
              <a:gd name="connsiteY1" fmla="*/ 0 h 1807368"/>
              <a:gd name="connsiteX2" fmla="*/ 2045494 w 3574257"/>
              <a:gd name="connsiteY2" fmla="*/ 1 h 1807368"/>
              <a:gd name="connsiteX3" fmla="*/ 3574257 w 3574257"/>
              <a:gd name="connsiteY3" fmla="*/ 1807368 h 1807368"/>
              <a:gd name="connsiteX4" fmla="*/ 2382 w 3574257"/>
              <a:gd name="connsiteY4" fmla="*/ 1807368 h 18073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74257" h="1807368">
                <a:moveTo>
                  <a:pt x="2382" y="1807368"/>
                </a:moveTo>
                <a:lnTo>
                  <a:pt x="0" y="0"/>
                </a:lnTo>
                <a:lnTo>
                  <a:pt x="2045494" y="1"/>
                </a:lnTo>
                <a:lnTo>
                  <a:pt x="3574257" y="1807368"/>
                </a:lnTo>
                <a:lnTo>
                  <a:pt x="2382" y="180736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7"/>
          <p:cNvSpPr/>
          <p:nvPr/>
        </p:nvSpPr>
        <p:spPr>
          <a:xfrm>
            <a:off x="-2380" y="5051292"/>
            <a:ext cx="9146380" cy="1806709"/>
          </a:xfrm>
          <a:custGeom>
            <a:avLst/>
            <a:gdLst>
              <a:gd name="connsiteX0" fmla="*/ 0 w 3350419"/>
              <a:gd name="connsiteY0" fmla="*/ 2081213 h 2083594"/>
              <a:gd name="connsiteX1" fmla="*/ 3031331 w 3350419"/>
              <a:gd name="connsiteY1" fmla="*/ 0 h 2083594"/>
              <a:gd name="connsiteX2" fmla="*/ 3350419 w 3350419"/>
              <a:gd name="connsiteY2" fmla="*/ 80963 h 2083594"/>
              <a:gd name="connsiteX3" fmla="*/ 3350419 w 3350419"/>
              <a:gd name="connsiteY3" fmla="*/ 2083594 h 2083594"/>
              <a:gd name="connsiteX4" fmla="*/ 0 w 3350419"/>
              <a:gd name="connsiteY4" fmla="*/ 2081213 h 2083594"/>
              <a:gd name="connsiteX0" fmla="*/ 0 w 3112294"/>
              <a:gd name="connsiteY0" fmla="*/ 2019301 h 2083594"/>
              <a:gd name="connsiteX1" fmla="*/ 2793206 w 3112294"/>
              <a:gd name="connsiteY1" fmla="*/ 0 h 2083594"/>
              <a:gd name="connsiteX2" fmla="*/ 3112294 w 3112294"/>
              <a:gd name="connsiteY2" fmla="*/ 80963 h 2083594"/>
              <a:gd name="connsiteX3" fmla="*/ 3112294 w 3112294"/>
              <a:gd name="connsiteY3" fmla="*/ 2083594 h 2083594"/>
              <a:gd name="connsiteX4" fmla="*/ 0 w 3112294"/>
              <a:gd name="connsiteY4" fmla="*/ 2019301 h 2083594"/>
              <a:gd name="connsiteX0" fmla="*/ 0 w 3345656"/>
              <a:gd name="connsiteY0" fmla="*/ 2097882 h 2097882"/>
              <a:gd name="connsiteX1" fmla="*/ 3026568 w 3345656"/>
              <a:gd name="connsiteY1" fmla="*/ 0 h 2097882"/>
              <a:gd name="connsiteX2" fmla="*/ 3345656 w 3345656"/>
              <a:gd name="connsiteY2" fmla="*/ 80963 h 2097882"/>
              <a:gd name="connsiteX3" fmla="*/ 3345656 w 3345656"/>
              <a:gd name="connsiteY3" fmla="*/ 2083594 h 2097882"/>
              <a:gd name="connsiteX4" fmla="*/ 0 w 3345656"/>
              <a:gd name="connsiteY4" fmla="*/ 2097882 h 2097882"/>
              <a:gd name="connsiteX0" fmla="*/ 0 w 2800350"/>
              <a:gd name="connsiteY0" fmla="*/ 1935957 h 2083594"/>
              <a:gd name="connsiteX1" fmla="*/ 2481262 w 2800350"/>
              <a:gd name="connsiteY1" fmla="*/ 0 h 2083594"/>
              <a:gd name="connsiteX2" fmla="*/ 2800350 w 2800350"/>
              <a:gd name="connsiteY2" fmla="*/ 80963 h 2083594"/>
              <a:gd name="connsiteX3" fmla="*/ 2800350 w 2800350"/>
              <a:gd name="connsiteY3" fmla="*/ 2083594 h 2083594"/>
              <a:gd name="connsiteX4" fmla="*/ 0 w 2800350"/>
              <a:gd name="connsiteY4" fmla="*/ 1935957 h 2083594"/>
              <a:gd name="connsiteX0" fmla="*/ 0 w 3352800"/>
              <a:gd name="connsiteY0" fmla="*/ 2083594 h 2083594"/>
              <a:gd name="connsiteX1" fmla="*/ 3033712 w 3352800"/>
              <a:gd name="connsiteY1" fmla="*/ 0 h 2083594"/>
              <a:gd name="connsiteX2" fmla="*/ 3352800 w 3352800"/>
              <a:gd name="connsiteY2" fmla="*/ 80963 h 2083594"/>
              <a:gd name="connsiteX3" fmla="*/ 3352800 w 3352800"/>
              <a:gd name="connsiteY3" fmla="*/ 2083594 h 2083594"/>
              <a:gd name="connsiteX4" fmla="*/ 0 w 3352800"/>
              <a:gd name="connsiteY4" fmla="*/ 2083594 h 2083594"/>
              <a:gd name="connsiteX0" fmla="*/ 0 w 3352800"/>
              <a:gd name="connsiteY0" fmla="*/ 2002631 h 2002631"/>
              <a:gd name="connsiteX1" fmla="*/ 3033712 w 3352800"/>
              <a:gd name="connsiteY1" fmla="*/ 15716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988469 w 3352800"/>
              <a:gd name="connsiteY1" fmla="*/ 59530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3966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45314 w 3352800"/>
              <a:gd name="connsiteY1" fmla="*/ 1224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34839 w 3352800"/>
              <a:gd name="connsiteY1" fmla="*/ 425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631 h 2002631"/>
              <a:gd name="connsiteX1" fmla="*/ 2875865 w 3352800"/>
              <a:gd name="connsiteY1" fmla="*/ 81782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2002901 h 2002901"/>
              <a:gd name="connsiteX1" fmla="*/ 2836585 w 3352800"/>
              <a:gd name="connsiteY1" fmla="*/ 0 h 2002901"/>
              <a:gd name="connsiteX2" fmla="*/ 3352800 w 3352800"/>
              <a:gd name="connsiteY2" fmla="*/ 270 h 2002901"/>
              <a:gd name="connsiteX3" fmla="*/ 3352800 w 3352800"/>
              <a:gd name="connsiteY3" fmla="*/ 2002901 h 2002901"/>
              <a:gd name="connsiteX4" fmla="*/ 0 w 3352800"/>
              <a:gd name="connsiteY4" fmla="*/ 2002901 h 2002901"/>
              <a:gd name="connsiteX0" fmla="*/ 0 w 3352800"/>
              <a:gd name="connsiteY0" fmla="*/ 2002631 h 2002631"/>
              <a:gd name="connsiteX1" fmla="*/ 754045 w 3352800"/>
              <a:gd name="connsiteY1" fmla="*/ 1468326 h 2002631"/>
              <a:gd name="connsiteX2" fmla="*/ 3352800 w 3352800"/>
              <a:gd name="connsiteY2" fmla="*/ 0 h 2002631"/>
              <a:gd name="connsiteX3" fmla="*/ 3352800 w 3352800"/>
              <a:gd name="connsiteY3" fmla="*/ 2002631 h 2002631"/>
              <a:gd name="connsiteX4" fmla="*/ 0 w 3352800"/>
              <a:gd name="connsiteY4" fmla="*/ 2002631 h 2002631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34305 h 534305"/>
              <a:gd name="connsiteX1" fmla="*/ 754045 w 3352800"/>
              <a:gd name="connsiteY1" fmla="*/ 0 h 534305"/>
              <a:gd name="connsiteX2" fmla="*/ 3352800 w 3352800"/>
              <a:gd name="connsiteY2" fmla="*/ 7687 h 534305"/>
              <a:gd name="connsiteX3" fmla="*/ 3352800 w 3352800"/>
              <a:gd name="connsiteY3" fmla="*/ 534305 h 534305"/>
              <a:gd name="connsiteX4" fmla="*/ 0 w 3352800"/>
              <a:gd name="connsiteY4" fmla="*/ 534305 h 534305"/>
              <a:gd name="connsiteX0" fmla="*/ 0 w 3352800"/>
              <a:gd name="connsiteY0" fmla="*/ 526618 h 526618"/>
              <a:gd name="connsiteX1" fmla="*/ 980611 w 3352800"/>
              <a:gd name="connsiteY1" fmla="*/ 9368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6888 h 526888"/>
              <a:gd name="connsiteX1" fmla="*/ 744735 w 3352800"/>
              <a:gd name="connsiteY1" fmla="*/ 0 h 526888"/>
              <a:gd name="connsiteX2" fmla="*/ 3352800 w 3352800"/>
              <a:gd name="connsiteY2" fmla="*/ 270 h 526888"/>
              <a:gd name="connsiteX3" fmla="*/ 3352800 w 3352800"/>
              <a:gd name="connsiteY3" fmla="*/ 526888 h 526888"/>
              <a:gd name="connsiteX4" fmla="*/ 0 w 3352800"/>
              <a:gd name="connsiteY4" fmla="*/ 526888 h 526888"/>
              <a:gd name="connsiteX0" fmla="*/ 0 w 3352800"/>
              <a:gd name="connsiteY0" fmla="*/ 526618 h 526618"/>
              <a:gd name="connsiteX1" fmla="*/ 811948 w 3352800"/>
              <a:gd name="connsiteY1" fmla="*/ 60921 h 526618"/>
              <a:gd name="connsiteX2" fmla="*/ 3352800 w 3352800"/>
              <a:gd name="connsiteY2" fmla="*/ 0 h 526618"/>
              <a:gd name="connsiteX3" fmla="*/ 3352800 w 3352800"/>
              <a:gd name="connsiteY3" fmla="*/ 526618 h 526618"/>
              <a:gd name="connsiteX4" fmla="*/ 0 w 3352800"/>
              <a:gd name="connsiteY4" fmla="*/ 526618 h 526618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966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241069 w 3352800"/>
              <a:gd name="connsiteY2" fmla="*/ 94144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584 h 527584"/>
              <a:gd name="connsiteX1" fmla="*/ 751718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  <a:gd name="connsiteX0" fmla="*/ 0 w 3352800"/>
              <a:gd name="connsiteY0" fmla="*/ 527313 h 527313"/>
              <a:gd name="connsiteX1" fmla="*/ 900984 w 3352800"/>
              <a:gd name="connsiteY1" fmla="*/ 97774 h 527313"/>
              <a:gd name="connsiteX2" fmla="*/ 3352800 w 3352800"/>
              <a:gd name="connsiteY2" fmla="*/ 0 h 527313"/>
              <a:gd name="connsiteX3" fmla="*/ 3352800 w 3352800"/>
              <a:gd name="connsiteY3" fmla="*/ 527313 h 527313"/>
              <a:gd name="connsiteX4" fmla="*/ 0 w 3352800"/>
              <a:gd name="connsiteY4" fmla="*/ 527313 h 527313"/>
              <a:gd name="connsiteX0" fmla="*/ 0 w 3352800"/>
              <a:gd name="connsiteY0" fmla="*/ 527584 h 527584"/>
              <a:gd name="connsiteX1" fmla="*/ 748227 w 3352800"/>
              <a:gd name="connsiteY1" fmla="*/ 0 h 527584"/>
              <a:gd name="connsiteX2" fmla="*/ 3352800 w 3352800"/>
              <a:gd name="connsiteY2" fmla="*/ 271 h 527584"/>
              <a:gd name="connsiteX3" fmla="*/ 3352800 w 3352800"/>
              <a:gd name="connsiteY3" fmla="*/ 527584 h 527584"/>
              <a:gd name="connsiteX4" fmla="*/ 0 w 3352800"/>
              <a:gd name="connsiteY4" fmla="*/ 527584 h 527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52800" h="527584">
                <a:moveTo>
                  <a:pt x="0" y="527584"/>
                </a:moveTo>
                <a:lnTo>
                  <a:pt x="748227" y="0"/>
                </a:lnTo>
                <a:lnTo>
                  <a:pt x="3352800" y="271"/>
                </a:lnTo>
                <a:lnTo>
                  <a:pt x="3352800" y="527584"/>
                </a:lnTo>
                <a:lnTo>
                  <a:pt x="0" y="527584"/>
                </a:lnTo>
                <a:close/>
              </a:path>
            </a:pathLst>
          </a:cu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365760"/>
            <a:ext cx="7520940" cy="54864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100628"/>
            <a:ext cx="7520940" cy="35798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9140000">
            <a:off x="201168" y="5870448"/>
            <a:ext cx="2176272" cy="2011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FFFFF"/>
                </a:solidFill>
              </a:defRPr>
            </a:lvl1pPr>
          </a:lstStyle>
          <a:p>
            <a:fld id="{62B1B13E-D5AF-485E-81A1-82A140076526}" type="datetime4">
              <a:rPr lang="en-US" smtClean="0"/>
              <a:pPr/>
              <a:t>February 1,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17514" y="6285122"/>
            <a:ext cx="4724400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200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01038" y="6170822"/>
            <a:ext cx="502920" cy="502920"/>
          </a:xfrm>
          <a:prstGeom prst="ellipse">
            <a:avLst/>
          </a:prstGeom>
          <a:ln w="19050">
            <a:solidFill>
              <a:srgbClr val="FFFFFF"/>
            </a:solidFill>
          </a:ln>
        </p:spPr>
        <p:txBody>
          <a:bodyPr vert="horz" lIns="9144" tIns="9144" rIns="9144" bIns="9144" rtlCol="0" anchor="ctr">
            <a:normAutofit/>
          </a:bodyPr>
          <a:lstStyle>
            <a:lvl1pPr algn="ctr">
              <a:defRPr sz="1650">
                <a:solidFill>
                  <a:srgbClr val="FFFFFF"/>
                </a:solidFill>
              </a:defRPr>
            </a:lvl1pPr>
          </a:lstStyle>
          <a:p>
            <a:fld id="{2754ED01-E2A0-4C1E-8E21-014B9904157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28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800"/>
        </a:spcBef>
        <a:buFont typeface="Arial" pitchFamily="34" charset="0"/>
        <a:buNone/>
        <a:defRPr sz="1600" b="1" kern="1200">
          <a:solidFill>
            <a:schemeClr val="tx1"/>
          </a:solidFill>
          <a:latin typeface="+mn-lt"/>
          <a:ea typeface="+mn-ea"/>
          <a:cs typeface="+mn-cs"/>
        </a:defRPr>
      </a:lvl1pPr>
      <a:lvl2pPr marL="1737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30936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859536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" indent="-173736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3533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581912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792224" indent="-164592" algn="l" defTabSz="914400" rtl="0" eaLnBrk="1" latinLnBrk="0" hangingPunct="1">
        <a:spcBef>
          <a:spcPts val="300"/>
        </a:spcBef>
        <a:buClr>
          <a:schemeClr val="accent2"/>
        </a:buClr>
        <a:buFont typeface="Wingdings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edricdiradourian.com/" TargetMode="External"/><Relationship Id="rId3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marynzheng.github.io/unit06/about.html" TargetMode="External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arynzheng.github.io/unit06/index.html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marynzheng.github.io/unit06/about.html" TargetMode="External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marynzheng.github.io/unit06/index.html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quarespace.com/seven/" TargetMode="External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quarespace.com/seven/" TargetMode="External"/><Relationship Id="rId3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cedricdiradourian.com/" TargetMode="Externa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mid-term design process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Mary </a:t>
            </a:r>
            <a:r>
              <a:rPr lang="en-US" dirty="0" err="1" smtClean="0"/>
              <a:t>zheng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576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WEBSITES I WAS INSPIRED BY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http://cedricdiradourian.com/</a:t>
            </a:r>
            <a:r>
              <a:rPr lang="en-US" dirty="0" smtClean="0">
                <a:hlinkClick r:id="rId2"/>
              </a:rPr>
              <a:t>#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cd2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1783" y="1684459"/>
            <a:ext cx="8646251" cy="470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514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78822" y="1632540"/>
            <a:ext cx="6565941" cy="1207509"/>
          </a:xfrm>
        </p:spPr>
        <p:txBody>
          <a:bodyPr/>
          <a:lstStyle/>
          <a:p>
            <a:r>
              <a:rPr lang="en-US" dirty="0" smtClean="0"/>
              <a:t>DESIGN PROCESS: THE GOOD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1537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DESIGN: YAY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b="0" dirty="0" smtClean="0"/>
              <a:t>I wanted a simple website that could turn my name into a brand that I campaign under, so I am happy with how clean and straightforward my design was able to turn out. It’s very simple but serves my purposes!</a:t>
            </a:r>
            <a:endParaRPr lang="en-US" b="0" dirty="0"/>
          </a:p>
        </p:txBody>
      </p:sp>
      <p:pic>
        <p:nvPicPr>
          <p:cNvPr id="4" name="Picture 3" descr="hom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179345"/>
            <a:ext cx="7483405" cy="3970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5553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78822" y="1632540"/>
            <a:ext cx="6565941" cy="1207509"/>
          </a:xfrm>
        </p:spPr>
        <p:txBody>
          <a:bodyPr/>
          <a:lstStyle/>
          <a:p>
            <a:r>
              <a:rPr lang="en-US" dirty="0" smtClean="0"/>
              <a:t>DESIGN PROCESS: THE STRUGGLES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1370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DESIGN: BOO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b="0" dirty="0" smtClean="0"/>
              <a:t>As a photographer, I generally like using full-size background images for my portfolio website and believe that is one of the few ways I can pique interest, so it was difficult compromising that with the simple, no-background layout.</a:t>
            </a:r>
          </a:p>
          <a:p>
            <a:pPr>
              <a:buFont typeface="Arial"/>
              <a:buChar char="•"/>
            </a:pPr>
            <a:r>
              <a:rPr lang="en-US" b="0" dirty="0" smtClean="0"/>
              <a:t>Ultimately, I decided to sacrifice this on the homepage and plan to feature fewer, but better photos that will expand to full-size when clicked on (not yet shown).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22625023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78822" y="1632540"/>
            <a:ext cx="6565941" cy="1207509"/>
          </a:xfrm>
        </p:spPr>
        <p:txBody>
          <a:bodyPr/>
          <a:lstStyle/>
          <a:p>
            <a:r>
              <a:rPr lang="en-US" dirty="0" smtClean="0"/>
              <a:t>DEVELOPMENT: THE STRUGGLES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9547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DESIGN: BOO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b="0" dirty="0" smtClean="0"/>
              <a:t>Deciding on a width that was wide enough to complement an image-heavy layout, but not too wide as to keep the website experience very clean</a:t>
            </a:r>
          </a:p>
          <a:p>
            <a:pPr>
              <a:buFont typeface="Arial"/>
              <a:buChar char="•"/>
            </a:pPr>
            <a:r>
              <a:rPr lang="en-US" b="0" dirty="0" smtClean="0"/>
              <a:t>Finding a balance in header font weights and the </a:t>
            </a:r>
            <a:r>
              <a:rPr lang="en-US" b="0" dirty="0" err="1" smtClean="0"/>
              <a:t>nav</a:t>
            </a:r>
            <a:r>
              <a:rPr lang="en-US" b="0" dirty="0"/>
              <a:t> </a:t>
            </a:r>
            <a:r>
              <a:rPr lang="en-US" b="0" dirty="0" smtClean="0"/>
              <a:t>bar font, which will appear on every page</a:t>
            </a:r>
          </a:p>
          <a:p>
            <a:pPr>
              <a:buFont typeface="Arial"/>
              <a:buChar char="•"/>
            </a:pPr>
            <a:r>
              <a:rPr lang="en-US" b="0" dirty="0" smtClean="0"/>
              <a:t>Coding in an efficient way, not cheating by centering things in HTML (as is my desire when things are going wrong, </a:t>
            </a:r>
            <a:r>
              <a:rPr lang="en-US" b="0" dirty="0" err="1" smtClean="0"/>
              <a:t>heh</a:t>
            </a:r>
            <a:r>
              <a:rPr lang="en-US" b="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71537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78822" y="1632540"/>
            <a:ext cx="6565941" cy="1207509"/>
          </a:xfrm>
        </p:spPr>
        <p:txBody>
          <a:bodyPr/>
          <a:lstStyle/>
          <a:p>
            <a:r>
              <a:rPr lang="en-US" dirty="0" smtClean="0"/>
              <a:t>DEVELOPMENT: THE SOLUTIONS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2953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DESIGN: YAY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8"/>
            <a:ext cx="7520940" cy="3944732"/>
          </a:xfrm>
        </p:spPr>
        <p:txBody>
          <a:bodyPr>
            <a:normAutofit lnSpcReduction="10000"/>
          </a:bodyPr>
          <a:lstStyle/>
          <a:p>
            <a:pPr>
              <a:buFont typeface="Arial"/>
              <a:buChar char="•"/>
            </a:pPr>
            <a:r>
              <a:rPr lang="en-US" b="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Deciding on a width that was wide enough to complement an image-heavy layout, but not too wide as to keep the website experience very clean</a:t>
            </a:r>
          </a:p>
          <a:p>
            <a:pPr lvl="2">
              <a:buFont typeface="Arial"/>
              <a:buChar char="•"/>
            </a:pPr>
            <a:r>
              <a:rPr lang="en-US" b="1" dirty="0" smtClean="0">
                <a:solidFill>
                  <a:srgbClr val="000000"/>
                </a:solidFill>
              </a:rPr>
              <a:t>Experimented with several sizes, and ultimately decided on a top margin of 100px to give some visual space, and an overall base width of around 680px to make body text readable but not too wide.</a:t>
            </a:r>
          </a:p>
          <a:p>
            <a:pPr>
              <a:buFont typeface="Arial"/>
              <a:buChar char="•"/>
            </a:pPr>
            <a:r>
              <a:rPr lang="en-US" b="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Finding a balance in header font weights and the </a:t>
            </a:r>
            <a:r>
              <a:rPr lang="en-US" b="0" i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nav</a:t>
            </a:r>
            <a:r>
              <a:rPr lang="en-US" b="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b="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bar font, which will appear on every page</a:t>
            </a:r>
          </a:p>
          <a:p>
            <a:pPr lvl="2">
              <a:buFont typeface="Arial"/>
              <a:buChar char="•"/>
            </a:pPr>
            <a:r>
              <a:rPr lang="en-US" b="1" dirty="0" smtClean="0">
                <a:solidFill>
                  <a:srgbClr val="000000"/>
                </a:solidFill>
              </a:rPr>
              <a:t>Didn’t want to use serif fonts to create contrast, so decided to go with a thin, slightly textually spaced out font for the </a:t>
            </a:r>
            <a:r>
              <a:rPr lang="en-US" b="1" dirty="0" err="1" smtClean="0">
                <a:solidFill>
                  <a:srgbClr val="000000"/>
                </a:solidFill>
              </a:rPr>
              <a:t>nav</a:t>
            </a:r>
            <a:r>
              <a:rPr lang="en-US" b="1" dirty="0" smtClean="0">
                <a:solidFill>
                  <a:srgbClr val="000000"/>
                </a:solidFill>
              </a:rPr>
              <a:t> bar, and make the rest of the headers and body copy bigger/bolder/a darker color.</a:t>
            </a:r>
          </a:p>
          <a:p>
            <a:pPr>
              <a:buFont typeface="Arial"/>
              <a:buChar char="•"/>
            </a:pPr>
            <a:r>
              <a:rPr lang="en-US" b="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Coding in an efficient way, not cheating by centering things in HTML (as is my desire when things are going wrong, </a:t>
            </a:r>
            <a:r>
              <a:rPr lang="en-US" b="0" i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heh</a:t>
            </a:r>
            <a:r>
              <a:rPr lang="en-US" b="0" i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)</a:t>
            </a:r>
          </a:p>
          <a:p>
            <a:pPr lvl="2">
              <a:buFont typeface="Arial"/>
              <a:buChar char="•"/>
            </a:pPr>
            <a:r>
              <a:rPr lang="en-US" b="1" dirty="0" smtClean="0">
                <a:solidFill>
                  <a:srgbClr val="000000"/>
                </a:solidFill>
              </a:rPr>
              <a:t>Persevered and figured out what I was doing wrong in the end! Splitting the code into different sections and being more specific with my CSS helped.</a:t>
            </a:r>
          </a:p>
        </p:txBody>
      </p:sp>
    </p:spTree>
    <p:extLst>
      <p:ext uri="{BB962C8B-B14F-4D97-AF65-F5344CB8AC3E}">
        <p14:creationId xmlns:p14="http://schemas.microsoft.com/office/powerpoint/2010/main" val="14846252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78822" y="1632540"/>
            <a:ext cx="6565941" cy="1207509"/>
          </a:xfrm>
        </p:spPr>
        <p:txBody>
          <a:bodyPr/>
          <a:lstStyle/>
          <a:p>
            <a:r>
              <a:rPr lang="en-US" dirty="0" smtClean="0"/>
              <a:t>WHAT I LEARNED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34048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DESIGN A PORTFOLIO WEBSITE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9"/>
            <a:ext cx="7520940" cy="880572"/>
          </a:xfrm>
        </p:spPr>
        <p:txBody>
          <a:bodyPr/>
          <a:lstStyle/>
          <a:p>
            <a:pPr marL="0" indent="0"/>
            <a:r>
              <a:rPr lang="en-US" dirty="0" smtClean="0">
                <a:hlinkClick r:id="rId2"/>
              </a:rPr>
              <a:t>http://marynzheng.github.io/unit06/index.html</a:t>
            </a:r>
            <a:endParaRPr lang="en-US" dirty="0" smtClean="0"/>
          </a:p>
          <a:p>
            <a:pPr marL="0" indent="0"/>
            <a:r>
              <a:rPr lang="en-US" dirty="0">
                <a:hlinkClick r:id="rId3"/>
              </a:rPr>
              <a:t>http://marynzheng.github.io/unit06/</a:t>
            </a:r>
            <a:r>
              <a:rPr lang="en-US" dirty="0" smtClean="0">
                <a:hlinkClick r:id="rId3"/>
              </a:rPr>
              <a:t>about.html</a:t>
            </a:r>
            <a:endParaRPr lang="en-US" dirty="0" smtClean="0"/>
          </a:p>
          <a:p>
            <a:pPr marL="0" indent="0"/>
            <a:endParaRPr lang="en-US" dirty="0"/>
          </a:p>
        </p:txBody>
      </p:sp>
      <p:pic>
        <p:nvPicPr>
          <p:cNvPr id="4" name="Picture 3" descr="hom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2123319"/>
            <a:ext cx="7513186" cy="398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65012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LESSONS LEARNED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8"/>
            <a:ext cx="7520940" cy="3944732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b="0" dirty="0" smtClean="0">
                <a:solidFill>
                  <a:srgbClr val="000000"/>
                </a:solidFill>
              </a:rPr>
              <a:t>Don’t give up! It’s easy to use shortcuts (&lt;center&gt; in HTML, mainly), but so much more cleaner and rewarding to keep iterating and scanning/rescanning through my code to figure out and correct what is actually wrong.</a:t>
            </a:r>
          </a:p>
          <a:p>
            <a:pPr>
              <a:buFont typeface="Arial"/>
              <a:buChar char="•"/>
            </a:pPr>
            <a:r>
              <a:rPr lang="en-US" b="0" dirty="0" smtClean="0">
                <a:solidFill>
                  <a:srgbClr val="000000"/>
                </a:solidFill>
              </a:rPr>
              <a:t>The more specific my vision beforehand, the easier it is to create. Before, I never saw the use of having a detailed wireframe, but it makes sense now. It’s so much better to hash things out on paper/Photoshop than to keep all my ideas in my head! (I have a similar portfolio website created on </a:t>
            </a:r>
            <a:r>
              <a:rPr lang="en-US" b="0" dirty="0" err="1" smtClean="0">
                <a:solidFill>
                  <a:srgbClr val="000000"/>
                </a:solidFill>
              </a:rPr>
              <a:t>Squarespace</a:t>
            </a:r>
            <a:r>
              <a:rPr lang="en-US" b="0" dirty="0" smtClean="0">
                <a:solidFill>
                  <a:srgbClr val="000000"/>
                </a:solidFill>
              </a:rPr>
              <a:t> already, so I used that as a visual model to help me think about what I would like this one to look like.)</a:t>
            </a:r>
          </a:p>
          <a:p>
            <a:pPr>
              <a:buFont typeface="Arial"/>
              <a:buChar char="•"/>
            </a:pPr>
            <a:endParaRPr lang="en-US" b="0" dirty="0">
              <a:solidFill>
                <a:srgbClr val="000000"/>
              </a:solidFill>
            </a:endParaRPr>
          </a:p>
          <a:p>
            <a:pPr>
              <a:buFont typeface="Arial"/>
              <a:buChar char="•"/>
            </a:pPr>
            <a:endParaRPr lang="en-US" b="0" dirty="0" smtClean="0">
              <a:solidFill>
                <a:srgbClr val="000000"/>
              </a:solidFill>
            </a:endParaRPr>
          </a:p>
          <a:p>
            <a:pPr>
              <a:buFont typeface="Arial"/>
              <a:buChar char="•"/>
            </a:pPr>
            <a:endParaRPr lang="en-US" b="0" dirty="0" smtClean="0">
              <a:solidFill>
                <a:srgbClr val="000000"/>
              </a:solidFill>
            </a:endParaRPr>
          </a:p>
          <a:p>
            <a:pPr>
              <a:buFont typeface="Arial"/>
              <a:buChar char="•"/>
            </a:pPr>
            <a:r>
              <a:rPr lang="en-US" b="0" dirty="0" smtClean="0">
                <a:solidFill>
                  <a:srgbClr val="000000"/>
                </a:solidFill>
              </a:rPr>
              <a:t>But, I know that I’m far from done, and still have a lot to learn- so any critique is appreciated! Thank you for your time! </a:t>
            </a:r>
            <a:r>
              <a:rPr lang="en-US" b="0" dirty="0" smtClean="0">
                <a:solidFill>
                  <a:srgbClr val="000000"/>
                </a:solidFill>
                <a:sym typeface="Wingdings"/>
              </a:rPr>
              <a:t></a:t>
            </a:r>
            <a:endParaRPr lang="en-US" b="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44616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WHAT: DESIGN A PORTFOLIO WEBSITE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0" y="1100629"/>
            <a:ext cx="7520940" cy="880572"/>
          </a:xfrm>
        </p:spPr>
        <p:txBody>
          <a:bodyPr/>
          <a:lstStyle/>
          <a:p>
            <a:pPr marL="0" indent="0"/>
            <a:r>
              <a:rPr lang="en-US" dirty="0" smtClean="0">
                <a:hlinkClick r:id="rId2"/>
              </a:rPr>
              <a:t>http://marynzheng.github.io/unit06/index.html</a:t>
            </a:r>
            <a:endParaRPr lang="en-US" dirty="0" smtClean="0"/>
          </a:p>
          <a:p>
            <a:pPr marL="0" indent="0"/>
            <a:r>
              <a:rPr lang="en-US" dirty="0">
                <a:hlinkClick r:id="rId3"/>
              </a:rPr>
              <a:t>http://marynzheng.github.io/unit06/</a:t>
            </a:r>
            <a:r>
              <a:rPr lang="en-US" dirty="0" smtClean="0">
                <a:hlinkClick r:id="rId3"/>
              </a:rPr>
              <a:t>about.html</a:t>
            </a:r>
            <a:endParaRPr lang="en-US" dirty="0" smtClean="0"/>
          </a:p>
          <a:p>
            <a:pPr marL="0" indent="0"/>
            <a:endParaRPr lang="en-US" dirty="0"/>
          </a:p>
        </p:txBody>
      </p:sp>
      <p:pic>
        <p:nvPicPr>
          <p:cNvPr id="5" name="Picture 4" descr="abou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1" y="2162297"/>
            <a:ext cx="3456734" cy="4032856"/>
          </a:xfrm>
          <a:prstGeom prst="rect">
            <a:avLst/>
          </a:prstGeom>
        </p:spPr>
      </p:pic>
      <p:pic>
        <p:nvPicPr>
          <p:cNvPr id="6" name="Picture 5" descr="about2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052" y="2162297"/>
            <a:ext cx="3748848" cy="4307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7974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78822" y="1632540"/>
            <a:ext cx="6565941" cy="1207509"/>
          </a:xfrm>
        </p:spPr>
        <p:txBody>
          <a:bodyPr/>
          <a:lstStyle/>
          <a:p>
            <a:r>
              <a:rPr lang="en-US" dirty="0" smtClean="0"/>
              <a:t>Audience/tone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81294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AUDIENCE/TONE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/>
              <a:buChar char="•"/>
            </a:pPr>
            <a:r>
              <a:rPr lang="en-US" dirty="0" smtClean="0"/>
              <a:t>Audience:</a:t>
            </a:r>
            <a:r>
              <a:rPr lang="en-US" b="0" dirty="0" smtClean="0"/>
              <a:t> potential employers</a:t>
            </a:r>
          </a:p>
          <a:p>
            <a:pPr>
              <a:buFont typeface="Arial"/>
              <a:buChar char="•"/>
            </a:pPr>
            <a:r>
              <a:rPr lang="en-US" dirty="0" smtClean="0"/>
              <a:t>Tone:</a:t>
            </a:r>
            <a:r>
              <a:rPr lang="en-US" b="0" dirty="0" smtClean="0"/>
              <a:t> professional but informal</a:t>
            </a:r>
          </a:p>
          <a:p>
            <a:pPr>
              <a:buFont typeface="Arial"/>
              <a:buChar char="•"/>
            </a:pPr>
            <a:r>
              <a:rPr lang="en-US" dirty="0" smtClean="0"/>
              <a:t>Explanation:</a:t>
            </a:r>
          </a:p>
          <a:p>
            <a:pPr marL="0" lvl="1" indent="0">
              <a:buNone/>
            </a:pPr>
            <a:r>
              <a:rPr lang="en-US" sz="300" dirty="0" smtClean="0"/>
              <a:t> </a:t>
            </a:r>
          </a:p>
          <a:p>
            <a:pPr marL="0" lvl="1" indent="0">
              <a:buNone/>
            </a:pPr>
            <a:r>
              <a:rPr lang="en-US" dirty="0"/>
              <a:t>	</a:t>
            </a:r>
            <a:r>
              <a:rPr lang="en-US" dirty="0" smtClean="0"/>
              <a:t>I’m working on a personal website, a mix of portfolio and blog.  As of now I have no plans of trying to attract independent work, so it will mostly be a place where friends and family can come to check in on what I’ve been doing creatively, a showcase of best work.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30780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19140000">
            <a:off x="878822" y="1632540"/>
            <a:ext cx="6565941" cy="1207509"/>
          </a:xfrm>
        </p:spPr>
        <p:txBody>
          <a:bodyPr/>
          <a:lstStyle/>
          <a:p>
            <a:r>
              <a:rPr lang="en-US" dirty="0" smtClean="0"/>
              <a:t>inspiration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42486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WEBSITES I WAS INSPIRED BY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http://squarespace.com/seven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4" name="Picture 3" descr="ss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193" y="1692581"/>
            <a:ext cx="8321040" cy="4509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8524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WEBSITES I WAS INSPIRED BY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http://squarespace.com/seven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ss2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275" y="1725954"/>
            <a:ext cx="8343900" cy="4533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7902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WEBSITES I WAS INSPIRED BY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http://cedricdiradourian.com/</a:t>
            </a:r>
            <a:r>
              <a:rPr lang="en-US" dirty="0" smtClean="0">
                <a:hlinkClick r:id="rId2"/>
              </a:rPr>
              <a:t>#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 descr="cd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750" y="1671988"/>
            <a:ext cx="8187120" cy="445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43620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Angles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Urban Pop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90000"/>
                <a:shade val="85000"/>
              </a:schemeClr>
              <a:schemeClr val="phClr">
                <a:tint val="95000"/>
                <a:shade val="99000"/>
              </a:schemeClr>
            </a:duotone>
          </a:blip>
          <a:tile tx="0" ty="0" sx="100000" sy="10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tint val="93000"/>
                <a:shade val="85000"/>
              </a:schemeClr>
              <a:schemeClr val="phClr">
                <a:tint val="96000"/>
                <a:shade val="99000"/>
              </a:schemeClr>
            </a:duotone>
          </a:blip>
          <a:tile tx="0" ty="0" sx="90000" sy="9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Angles.thmx</Template>
  <TotalTime>101</TotalTime>
  <Words>709</Words>
  <Application>Microsoft Macintosh PowerPoint</Application>
  <PresentationFormat>On-screen Show (4:3)</PresentationFormat>
  <Paragraphs>52</Paragraphs>
  <Slides>20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Angles</vt:lpstr>
      <vt:lpstr>mid-term design process</vt:lpstr>
      <vt:lpstr>WHAT: DESIGN A PORTFOLIO WEBSITE</vt:lpstr>
      <vt:lpstr>WHAT: DESIGN A PORTFOLIO WEBSITE</vt:lpstr>
      <vt:lpstr>Audience/tone</vt:lpstr>
      <vt:lpstr>AUDIENCE/TONE</vt:lpstr>
      <vt:lpstr>inspiration</vt:lpstr>
      <vt:lpstr>WEBSITES I WAS INSPIRED BY</vt:lpstr>
      <vt:lpstr>WEBSITES I WAS INSPIRED BY</vt:lpstr>
      <vt:lpstr>WEBSITES I WAS INSPIRED BY</vt:lpstr>
      <vt:lpstr>WEBSITES I WAS INSPIRED BY</vt:lpstr>
      <vt:lpstr>DESIGN PROCESS: THE GOOD</vt:lpstr>
      <vt:lpstr>DESIGN: YAY</vt:lpstr>
      <vt:lpstr>DESIGN PROCESS: THE STRUGGLES</vt:lpstr>
      <vt:lpstr>DESIGN: BOO</vt:lpstr>
      <vt:lpstr>DEVELOPMENT: THE STRUGGLES</vt:lpstr>
      <vt:lpstr>DESIGN: BOO</vt:lpstr>
      <vt:lpstr>DEVELOPMENT: THE SOLUTIONS</vt:lpstr>
      <vt:lpstr>DESIGN: YAY</vt:lpstr>
      <vt:lpstr>WHAT I LEARNED</vt:lpstr>
      <vt:lpstr>LESSONS LEARNED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Mary Zheng</dc:creator>
  <cp:lastModifiedBy>Mary Zheng</cp:lastModifiedBy>
  <cp:revision>30</cp:revision>
  <dcterms:created xsi:type="dcterms:W3CDTF">2015-02-02T01:10:45Z</dcterms:created>
  <dcterms:modified xsi:type="dcterms:W3CDTF">2015-02-02T02:52:40Z</dcterms:modified>
</cp:coreProperties>
</file>

<file path=docProps/thumbnail.jpeg>
</file>